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7" roundtripDataSignature="AMtx7mhp/eIEECAoV6kJ7HSHxkiNWWu+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19.xml"/><Relationship Id="rId46" Type="http://schemas.openxmlformats.org/officeDocument/2006/relationships/font" Target="fonts/Comfortaa-bold.fntdata"/><Relationship Id="rId23" Type="http://schemas.openxmlformats.org/officeDocument/2006/relationships/slide" Target="slides/slide18.xml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0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9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hyperlink" Target="https://github.com/Mikubill/sd-webui-controlnet" TargetMode="External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hyperlink" Target="https://huggingface.co/lllyasviel/ControlNet-v1-1/tree/main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hyperlink" Target="https://github.com/timothybrooks/instruct-pix2pix" TargetMode="External"/><Relationship Id="rId5" Type="http://schemas.openxmlformats.org/officeDocument/2006/relationships/hyperlink" Target="https://huggingface.co/timbrooks/instruct-pix2pix/tree/main" TargetMode="External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hyperlink" Target="http://instruct-pix2pix.eecs.berkeley.edu/" TargetMode="External"/><Relationship Id="rId5" Type="http://schemas.openxmlformats.org/officeDocument/2006/relationships/hyperlink" Target="http://instruct-pix2pix.eecs.berkeley.edu/gpt-generated-prompts.jsonl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hyperlink" Target="https://arxiv.org/abs/2302.05543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 Senior Director, Bain &amp; Co.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b="0" i="0" sz="12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6   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State of Art and Cutting Edge of Stable Diffusion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6231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Installation and Setup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use Extensions tab of WebUI to install ControlNet: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https://github.com/Mikubill/sd-webui-controlnet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b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00" y="1362776"/>
            <a:ext cx="8718099" cy="33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Pose Editor Extension Installation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35950" y="778075"/>
            <a:ext cx="545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will use this to demo some ControlNet Use cases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900" y="1152475"/>
            <a:ext cx="7758802" cy="35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1" name="Google Shape;181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Download Models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4" name="Google Shape;184;p12"/>
          <p:cNvSpPr txBox="1"/>
          <p:nvPr/>
        </p:nvSpPr>
        <p:spPr>
          <a:xfrm>
            <a:off x="35950" y="778075"/>
            <a:ext cx="857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Download the model files from: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https://huggingface.co/lllyasviel/ControlNet-v1-1/tree/main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Place then in Stable Diffusion WebUI Extensions Folder as: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If everything is in place and you restart your WebUI, you will see ControlNet in UI as: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225" y="1832825"/>
            <a:ext cx="6083374" cy="2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044" y="2610474"/>
            <a:ext cx="2070475" cy="24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2997650" y="2719175"/>
            <a:ext cx="55284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we can see it has lots of preprocessors like Canny Edge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ControlNet is Collection of Models, Not Just one Model.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enables new direction of research very easily. 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Using the ControlNet Models</a:t>
            </a:r>
            <a:endParaRPr b="0" i="0" sz="22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35950" y="778075"/>
            <a:ext cx="895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Note that ControlNet Model needs two Inputs: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1. Text Prompt as usual Text-2-Image model</a:t>
            </a:r>
            <a:b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2. Input image, which is used for conditioning the generated Image.</a:t>
            </a:r>
            <a:br>
              <a:rPr b="0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Input image with text is not always full image, instead it is some form of preprocessed image. So, We need to decide what out input image will look like. I.e.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Which type of preprocessor model has to be used.</a:t>
            </a:r>
            <a:endParaRPr b="1" i="1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7" name="Google Shape;1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143" y="2448875"/>
            <a:ext cx="361456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975" y="2483738"/>
            <a:ext cx="2238375" cy="220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/>
          <p:nvPr/>
        </p:nvSpPr>
        <p:spPr>
          <a:xfrm>
            <a:off x="4283525" y="3390775"/>
            <a:ext cx="17856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Instruction to Use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35950" y="778075"/>
            <a:ext cx="3453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 to text2Img tab in Stable Diffusion.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Expand ControlNet form by clicking it.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Click on ‘Enable’ and ‘Allow Preview’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Select Preprocessor model.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Select ControlNet generator model.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Click on ‘bomb’ icon to see the Preview.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Finally Click on Generate to see the results.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825" y="663400"/>
            <a:ext cx="5353950" cy="4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Depth Map Preprocessing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35950" y="778075"/>
            <a:ext cx="860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has Depth map preprocessor to generate depth map to be used as input along with Text Prompt.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DepthMap as input is very useful as it concentrates on Objects and their continuity. This is in contrast, very different where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edges can be detected at any place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50" y="1966400"/>
            <a:ext cx="4563349" cy="3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350" y="2253775"/>
            <a:ext cx="1829000" cy="18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5"/>
          <p:cNvSpPr/>
          <p:nvPr/>
        </p:nvSpPr>
        <p:spPr>
          <a:xfrm>
            <a:off x="5159875" y="2784700"/>
            <a:ext cx="1762800" cy="7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1783725" y="2069650"/>
            <a:ext cx="20394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“modern living room”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5462925" y="4144275"/>
            <a:ext cx="3489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Note that edges at carpets can cause artifacts for ControlNets, Hence Depth map input is more appropriate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6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 Pose as Input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35950" y="778075"/>
            <a:ext cx="2265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can take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Human Pose estimation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as input along with Text Prompt to generate the image.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gives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immense control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over the desired imagination.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Make sure OpenPose is installed and Enabled.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625" y="1114326"/>
            <a:ext cx="5037025" cy="11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 txBox="1"/>
          <p:nvPr/>
        </p:nvSpPr>
        <p:spPr>
          <a:xfrm>
            <a:off x="2687875" y="723950"/>
            <a:ext cx="5168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Open Pose Preprocessor.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3333450" y="2539000"/>
            <a:ext cx="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1550" y="2844171"/>
            <a:ext cx="5168100" cy="218703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2614275" y="2362025"/>
            <a:ext cx="6403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 Editor Extension lets us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edit the estimated pose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preprocessor as below: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7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 Pose Application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3333450" y="2539000"/>
            <a:ext cx="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763325"/>
            <a:ext cx="5102065" cy="1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6829" y="763325"/>
            <a:ext cx="1680370" cy="17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/>
          <p:nvPr/>
        </p:nvSpPr>
        <p:spPr>
          <a:xfrm>
            <a:off x="5569400" y="1253125"/>
            <a:ext cx="1580700" cy="8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5577575" y="859975"/>
            <a:ext cx="1097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person dancing”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925" y="2997125"/>
            <a:ext cx="5090915" cy="16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/>
          <p:nvPr/>
        </p:nvSpPr>
        <p:spPr>
          <a:xfrm>
            <a:off x="2399775" y="2668225"/>
            <a:ext cx="31041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Editing the pose estimated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5729975" y="3069775"/>
            <a:ext cx="1097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person dancing”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5569400" y="3386725"/>
            <a:ext cx="1580700" cy="8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6300" y="2889325"/>
            <a:ext cx="1680375" cy="172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1" name="Google Shape;26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OpenPose_FaceOnly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35950" y="778075"/>
            <a:ext cx="545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is the preprocessor, which only estimates face and shoulders, i.e. Upper body posture with facial landmarks. 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50" y="1714500"/>
            <a:ext cx="4713249" cy="1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0525" y="1662625"/>
            <a:ext cx="1777300" cy="17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/>
          <p:nvPr/>
        </p:nvSpPr>
        <p:spPr>
          <a:xfrm>
            <a:off x="5151700" y="2285100"/>
            <a:ext cx="14496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5176250" y="1982050"/>
            <a:ext cx="1155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man”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507800" y="3620100"/>
            <a:ext cx="80265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here that: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Upper body posture and shoulders with facial expressions remain same, while</a:t>
            </a:r>
            <a:r>
              <a:rPr b="1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picture has change in fundamental ways.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E.g. women to man, outdoor to indoor etc.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9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b="0" i="0" sz="21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9"/>
          <p:cNvSpPr txBox="1"/>
          <p:nvPr/>
        </p:nvSpPr>
        <p:spPr>
          <a:xfrm>
            <a:off x="35950" y="1082875"/>
            <a:ext cx="6344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has a very useful and efficient use to 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Up-scale the images without losing details on commodity hardware.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Install the extension from Stable Diffusion WebUI as:</a:t>
            </a:r>
            <a:b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Install and restart the Stable Diffusion WebUI.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After restart, Under Img2Img tab, we will have “SD upscale” option as here: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300" y="2356800"/>
            <a:ext cx="6220074" cy="12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5300" y="3136875"/>
            <a:ext cx="1824350" cy="1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Module 6 Purpose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810850" y="761700"/>
            <a:ext cx="7649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of this module is: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What is the cutting edge and state of art of Stable Diffusion.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5950" y="1349125"/>
            <a:ext cx="532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Cutting Edge Paper Review: InstructPix2Pix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InstructPix2Pix Introduction and Setup.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InstructPix2Pix Demo and hands-on.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Cutting Edge ControlNet: Introduction and Setup.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Generating Image Variations with ControlNets.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Awe Inspiring Use Cases of ControlNets.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ControlNets OpenPose: Use of Human pose in Image Editing.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Quick Paper Review: Super Resolution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UpScaling Images with Ultimate SD UpScale + ControlNets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399" y="1349125"/>
            <a:ext cx="2040125" cy="36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12150" y="1006675"/>
            <a:ext cx="3819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Usual Upscaling causes pixelation for image and it looks bad picture.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Even GAN based up samplers cause artifacts which are not coherent holistically in image. This is addressed by ControlNets Ultimate SD up-sampler.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still use GAN based up-samplers, but with new tilling strategy by ControlNet’s “Tile” preprocessor.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Choose the GAN from options below.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0" name="Google Shape;2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349" y="714825"/>
            <a:ext cx="4524951" cy="42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7" name="Google Shape;2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35950" y="1006675"/>
            <a:ext cx="545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Example up-sampling below increases the image size without loss of information or any artifacts in image.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0" name="Google Shape;3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969" y="1858700"/>
            <a:ext cx="8295632" cy="30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316" name="Google Shape;316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17" name="Google Shape;31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3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i="0" sz="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35950" y="778075"/>
            <a:ext cx="3801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Image Editing Assistance.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Clever way to merge GPT Language model and Stable Diffusion.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Uses lots of Data but none of that is created manually.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Github: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https://github.com/timothybrooks/instruct-pix2pix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 be installed using download file method in WebUI notebook.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HuggingFace Space is: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https://huggingface.co/timbrooks/instruct-pix2pix/tree/main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2900" y="778075"/>
            <a:ext cx="3801901" cy="2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3837850" y="3768300"/>
            <a:ext cx="50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download_file(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'https://huggingface.co/timbrooks/instruct-pix2pix/tree/main',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'instruct-pix2pix-00-22000.safetensors'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192550" y="913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 </a:t>
            </a:r>
            <a:b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and Loss Function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5950" y="854275"/>
            <a:ext cx="894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 at: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http://instruct-pix2pix.eecs.berkeley.edu/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GPT Generated Prompts: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http://instruct-pix2pix.eecs.berkeley.edu/gpt-generated-prompts.jsonl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loss function in the Instruct Pix 2 Pix paper is a combination of two loss functions: 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The adversarial loss and The L1 loss</a:t>
            </a:r>
            <a:endParaRPr b="1" i="1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775" y="2468175"/>
            <a:ext cx="2890625" cy="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775" y="2965450"/>
            <a:ext cx="2890625" cy="33035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3601350" y="2823025"/>
            <a:ext cx="45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E3E3E3"/>
                </a:solidFill>
                <a:highlight>
                  <a:srgbClr val="131314"/>
                </a:highlight>
                <a:latin typeface="Arial"/>
                <a:ea typeface="Arial"/>
                <a:cs typeface="Arial"/>
                <a:sym typeface="Arial"/>
              </a:rPr>
              <a:t>The L1 loss is a measure of the pixel-wise difference between the generated image and the target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3673925" y="2369450"/>
            <a:ext cx="45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D(G(z))</a:t>
            </a:r>
            <a:r>
              <a:rPr b="0" i="0" lang="en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is the discriminator's output for the generated image </a:t>
            </a: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G(z)</a:t>
            </a:r>
            <a:r>
              <a:rPr b="0" i="0" lang="en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787" y="3420875"/>
            <a:ext cx="4269139" cy="3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4900375" y="3344675"/>
            <a:ext cx="38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b="0" i="0" lang="en" sz="1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is a hyperparameter that controls the weighting of the two loss terms.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70550" y="3839025"/>
            <a:ext cx="87648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Intuition to remember: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adversarial loss </a:t>
            </a:r>
            <a:r>
              <a:rPr b="0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encourages the generator to produce images that are </a:t>
            </a:r>
            <a:r>
              <a:rPr b="1" i="1" lang="en" sz="12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realistic and indistinguishable</a:t>
            </a:r>
            <a:r>
              <a:rPr b="0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from real images.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L1 loss</a:t>
            </a:r>
            <a:r>
              <a:rPr b="0" i="0" lang="en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encourages the generator to produce images that are</a:t>
            </a:r>
            <a:r>
              <a:rPr b="1" i="1" lang="en" sz="12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structurally similar to the input image.</a:t>
            </a:r>
            <a:endParaRPr b="1" i="1" sz="12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 Use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35950" y="778075"/>
            <a:ext cx="3801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Remember: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 InstructPix2Pix, we describe the action to take, 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 the description </a:t>
            </a:r>
            <a:r>
              <a:rPr b="0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of the final image.</a:t>
            </a:r>
            <a:br>
              <a:rPr b="0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1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InstructPix2Pix with instructPix2Pix_1.png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Make her wear suit and tie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Change the color of Tie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Change the color of hairs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Make her wear a hat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New Horizon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35950" y="778075"/>
            <a:ext cx="8872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Paper: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https://arxiv.org/abs/2302.05543</a:t>
            </a: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Mind-blowing: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very hard to do in today’s time</a:t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AI research field.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amazing because of two reasons: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It reduced the training time by 90%. From 1000s of GPU hours to 100s of GPU hours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It produced amazingly stunning results. 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is </a:t>
            </a:r>
            <a:r>
              <a:rPr b="1" i="0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:  (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Text and Image) ⇒ Image</a:t>
            </a:r>
            <a:endParaRPr b="1" i="1" sz="1400" u="none" cap="none" strike="noStrike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6300" y="797825"/>
            <a:ext cx="5062201" cy="15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5850" y="2801400"/>
            <a:ext cx="4432650" cy="226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192550" y="3619500"/>
            <a:ext cx="418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 picture is worth 1000 words, but </a:t>
            </a:r>
            <a:r>
              <a:rPr b="1" i="1" lang="en" sz="1400" u="none" cap="none" strike="noStrik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to generate the image in our minds, it is hard to write 1000 appropriate words.</a:t>
            </a: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ControlNet saves the day here with:</a:t>
            </a:r>
            <a:b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10 words and input image worth 990 words!</a:t>
            </a:r>
            <a:endParaRPr b="1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By providing input image with the prompt we: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sz="1400" u="none" cap="none" strike="noStrik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Do not need to provide a lots of implicit details!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" y="1379176"/>
            <a:ext cx="7774223" cy="27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526150" y="4254500"/>
            <a:ext cx="764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writing a lot of details into text to generate the whole image by using just the text to image model like Stable Diffusion.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 be used to convert Doodles or Sketches to Images as:</a:t>
            </a: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83100" y="2868550"/>
            <a:ext cx="8260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also take Canny Edges of the scene and create the full resolution images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39" y="1188775"/>
            <a:ext cx="8096809" cy="166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550" y="3240850"/>
            <a:ext cx="8362052" cy="16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b="0" i="0" sz="24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Quality of the output is almost like Digital Cameras, </a:t>
            </a:r>
            <a: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without giving camera parameter type Prompt!</a:t>
            </a:r>
            <a:br>
              <a:rPr b="1" i="1" lang="en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700" y="1323550"/>
            <a:ext cx="8248598" cy="171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589" y="3181300"/>
            <a:ext cx="8248600" cy="14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